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4"/>
  </p:sldMasterIdLst>
  <p:sldIdLst>
    <p:sldId id="276" r:id="rId5"/>
    <p:sldId id="275" r:id="rId6"/>
    <p:sldId id="277" r:id="rId7"/>
    <p:sldId id="263" r:id="rId8"/>
    <p:sldId id="272" r:id="rId9"/>
    <p:sldId id="265" r:id="rId10"/>
    <p:sldId id="273" r:id="rId11"/>
    <p:sldId id="267" r:id="rId12"/>
    <p:sldId id="270" r:id="rId13"/>
    <p:sldId id="268" r:id="rId14"/>
    <p:sldId id="279" r:id="rId15"/>
    <p:sldId id="264"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DB3CC-F982-40F9-8DD6-BCC9AFBF44BD}" type="datetime1">
              <a:rPr lang="en-US" smtClean="0"/>
              <a:pPr/>
              <a:t>8/31/2018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CB9087-3FD1-4D17-92D9-251AEC4602AF}"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B9087-3FD1-4D17-92D9-251AEC4602AF}"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B9087-3FD1-4D17-92D9-251AEC4602AF}" type="datetimeFigureOut">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CB9087-3FD1-4D17-92D9-251AEC4602AF}"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B9087-3FD1-4D17-92D9-251AEC4602AF}" type="datetimeFigureOut">
              <a:rPr lang="en-US" smtClean="0"/>
              <a:pPr/>
              <a:t>8/31/2018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CB9087-3FD1-4D17-92D9-251AEC4602AF}" type="datetimeFigureOut">
              <a:rPr lang="en-US" smtClean="0"/>
              <a:pPr/>
              <a:t>8/31/2018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B9087-3FD1-4D17-92D9-251AEC4602AF}" type="datetimeFigureOut">
              <a:rPr lang="en-US" smtClean="0"/>
              <a:pPr/>
              <a:t>8/31/2018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B9087-3FD1-4D17-92D9-251AEC4602AF}"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CB9087-3FD1-4D17-92D9-251AEC4602AF}" type="datetimeFigureOut">
              <a:rPr lang="en-US" smtClean="0"/>
              <a:pPr/>
              <a:t>8/31/2018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44E7F-1EC9-4A17-AD6C-0E2EB475E8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B9087-3FD1-4D17-92D9-251AEC4602AF}" type="datetimeFigureOut">
              <a:rPr lang="en-US" smtClean="0"/>
              <a:pPr/>
              <a:t>8/31/2018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44E7F-1EC9-4A17-AD6C-0E2EB475E80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52400"/>
            <a:ext cx="3352800" cy="4186830"/>
          </a:xfrm>
          <a:prstGeom prst="rect">
            <a:avLst/>
          </a:prstGeom>
        </p:spPr>
      </p:pic>
      <p:pic>
        <p:nvPicPr>
          <p:cNvPr id="5" name="Picture 4" descr="kahn_fl_im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353903"/>
            <a:ext cx="4666473" cy="3504097"/>
          </a:xfrm>
          <a:prstGeom prst="rect">
            <a:avLst/>
          </a:prstGeom>
        </p:spPr>
      </p:pic>
      <p:pic>
        <p:nvPicPr>
          <p:cNvPr id="6" name="Picture 5" descr="golgily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800600" cy="3733800"/>
          </a:xfrm>
          <a:prstGeom prst="rect">
            <a:avLst/>
          </a:prstGeom>
        </p:spPr>
      </p:pic>
      <p:sp>
        <p:nvSpPr>
          <p:cNvPr id="7" name="TextBox 6"/>
          <p:cNvSpPr txBox="1"/>
          <p:nvPr/>
        </p:nvSpPr>
        <p:spPr>
          <a:xfrm>
            <a:off x="6553200" y="4800600"/>
            <a:ext cx="1965252" cy="707886"/>
          </a:xfrm>
          <a:prstGeom prst="rect">
            <a:avLst/>
          </a:prstGeom>
          <a:noFill/>
        </p:spPr>
        <p:txBody>
          <a:bodyPr wrap="none" rtlCol="0">
            <a:spAutoFit/>
          </a:bodyPr>
          <a:lstStyle/>
          <a:p>
            <a:r>
              <a:rPr lang="en-US" sz="4000" dirty="0">
                <a:latin typeface="Times New Roman"/>
                <a:cs typeface="Times New Roman"/>
              </a:rPr>
              <a:t>The Cell</a:t>
            </a:r>
          </a:p>
        </p:txBody>
      </p:sp>
    </p:spTree>
    <p:extLst>
      <p:ext uri="{BB962C8B-B14F-4D97-AF65-F5344CB8AC3E}">
        <p14:creationId xmlns:p14="http://schemas.microsoft.com/office/powerpoint/2010/main" val="30117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705600" cy="685800"/>
          </a:xfrm>
        </p:spPr>
        <p:txBody>
          <a:bodyPr>
            <a:noAutofit/>
          </a:bodyPr>
          <a:lstStyle/>
          <a:p>
            <a:r>
              <a:rPr lang="en-US" sz="4400" dirty="0"/>
              <a:t>Mitochondria</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209800"/>
            <a:ext cx="2793252" cy="2168878"/>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478" y="152400"/>
            <a:ext cx="2781300" cy="2933700"/>
          </a:xfrm>
          <a:prstGeom prst="rect">
            <a:avLst/>
          </a:prstGeom>
        </p:spPr>
      </p:pic>
      <p:pic>
        <p:nvPicPr>
          <p:cNvPr id="6" name="Picture 5" descr="imgr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400" y="4876800"/>
            <a:ext cx="3004457" cy="1981200"/>
          </a:xfrm>
          <a:prstGeom prst="rect">
            <a:avLst/>
          </a:prstGeom>
        </p:spPr>
      </p:pic>
      <p:sp>
        <p:nvSpPr>
          <p:cNvPr id="7" name="TextBox 6"/>
          <p:cNvSpPr txBox="1"/>
          <p:nvPr/>
        </p:nvSpPr>
        <p:spPr>
          <a:xfrm>
            <a:off x="228600" y="4038600"/>
            <a:ext cx="3646311" cy="1477328"/>
          </a:xfrm>
          <a:prstGeom prst="rect">
            <a:avLst/>
          </a:prstGeom>
          <a:noFill/>
        </p:spPr>
        <p:txBody>
          <a:bodyPr wrap="square" rtlCol="0">
            <a:spAutoFit/>
          </a:bodyPr>
          <a:lstStyle/>
          <a:p>
            <a:r>
              <a:rPr lang="en-US" dirty="0"/>
              <a:t>Mitochondria are the cells power plants.  They chemically breakdown nutrients to harness their energy in the form of ATP.  This process is called cellular respiration.  </a:t>
            </a:r>
          </a:p>
        </p:txBody>
      </p:sp>
      <p:sp>
        <p:nvSpPr>
          <p:cNvPr id="8" name="Rectangle 7"/>
          <p:cNvSpPr/>
          <p:nvPr/>
        </p:nvSpPr>
        <p:spPr>
          <a:xfrm>
            <a:off x="304800" y="1524000"/>
            <a:ext cx="3810000" cy="923330"/>
          </a:xfrm>
          <a:prstGeom prst="rect">
            <a:avLst/>
          </a:prstGeom>
        </p:spPr>
        <p:txBody>
          <a:bodyPr wrap="square">
            <a:spAutoFit/>
          </a:bodyPr>
          <a:lstStyle/>
          <a:p>
            <a:r>
              <a:rPr lang="en-US" dirty="0"/>
              <a:t>Factories need power to run.  They harness that power from a generator or local power plant.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Cytoplasm</a:t>
            </a:r>
          </a:p>
        </p:txBody>
      </p:sp>
      <p:sp>
        <p:nvSpPr>
          <p:cNvPr id="4" name="TextBox 3"/>
          <p:cNvSpPr txBox="1"/>
          <p:nvPr/>
        </p:nvSpPr>
        <p:spPr>
          <a:xfrm>
            <a:off x="533400" y="1371600"/>
            <a:ext cx="8159044" cy="646331"/>
          </a:xfrm>
          <a:prstGeom prst="rect">
            <a:avLst/>
          </a:prstGeom>
          <a:noFill/>
        </p:spPr>
        <p:txBody>
          <a:bodyPr wrap="square" rtlCol="0">
            <a:spAutoFit/>
          </a:bodyPr>
          <a:lstStyle/>
          <a:p>
            <a:r>
              <a:rPr lang="en-US" dirty="0"/>
              <a:t>The cytoplasm is where all the organelles reside within the cell.  The cytoplasm is also home to the cytoskeleton  which helps maintain cellular shape and structure.</a:t>
            </a:r>
          </a:p>
        </p:txBody>
      </p:sp>
      <p:pic>
        <p:nvPicPr>
          <p:cNvPr id="5" name="Picture 4"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2500" y="2374900"/>
            <a:ext cx="3111500" cy="2616200"/>
          </a:xfrm>
          <a:prstGeom prst="rect">
            <a:avLst/>
          </a:prstGeom>
        </p:spPr>
      </p:pic>
      <p:sp>
        <p:nvSpPr>
          <p:cNvPr id="6" name="TextBox 5"/>
          <p:cNvSpPr txBox="1"/>
          <p:nvPr/>
        </p:nvSpPr>
        <p:spPr>
          <a:xfrm>
            <a:off x="381000" y="5178778"/>
            <a:ext cx="8458200" cy="646331"/>
          </a:xfrm>
          <a:prstGeom prst="rect">
            <a:avLst/>
          </a:prstGeom>
          <a:noFill/>
        </p:spPr>
        <p:txBody>
          <a:bodyPr wrap="square" rtlCol="0">
            <a:spAutoFit/>
          </a:bodyPr>
          <a:lstStyle/>
          <a:p>
            <a:r>
              <a:rPr lang="en-US" dirty="0"/>
              <a:t>All the parts of the factory need floor space to do their job.  They also need a solid foundation to keep their building from collapsing. </a:t>
            </a:r>
          </a:p>
        </p:txBody>
      </p:sp>
      <p:pic>
        <p:nvPicPr>
          <p:cNvPr id="7" name="Picture 6"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438400"/>
            <a:ext cx="3454400" cy="2349500"/>
          </a:xfrm>
          <a:prstGeom prst="rect">
            <a:avLst/>
          </a:prstGeom>
        </p:spPr>
      </p:pic>
    </p:spTree>
    <p:extLst>
      <p:ext uri="{BB962C8B-B14F-4D97-AF65-F5344CB8AC3E}">
        <p14:creationId xmlns:p14="http://schemas.microsoft.com/office/powerpoint/2010/main" val="77558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Cell Membrane</a:t>
            </a:r>
          </a:p>
        </p:txBody>
      </p:sp>
      <p:sp>
        <p:nvSpPr>
          <p:cNvPr id="4" name="TextBox 3"/>
          <p:cNvSpPr txBox="1"/>
          <p:nvPr/>
        </p:nvSpPr>
        <p:spPr>
          <a:xfrm>
            <a:off x="4572000" y="5410200"/>
            <a:ext cx="4444952" cy="830997"/>
          </a:xfrm>
          <a:prstGeom prst="rect">
            <a:avLst/>
          </a:prstGeom>
          <a:noFill/>
        </p:spPr>
        <p:txBody>
          <a:bodyPr wrap="square" rtlCol="0">
            <a:spAutoFit/>
          </a:bodyPr>
          <a:lstStyle/>
          <a:p>
            <a:r>
              <a:rPr lang="en-US" sz="2400" dirty="0"/>
              <a:t>Factories use distributors to ship and receive products</a:t>
            </a:r>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785419"/>
            <a:ext cx="4216400" cy="2421581"/>
          </a:xfrm>
          <a:prstGeom prst="rect">
            <a:avLst/>
          </a:prstGeom>
        </p:spPr>
      </p:pic>
      <p:sp>
        <p:nvSpPr>
          <p:cNvPr id="6" name="Rectangle 5"/>
          <p:cNvSpPr/>
          <p:nvPr/>
        </p:nvSpPr>
        <p:spPr>
          <a:xfrm>
            <a:off x="304800" y="1219200"/>
            <a:ext cx="4572000" cy="2308324"/>
          </a:xfrm>
          <a:prstGeom prst="rect">
            <a:avLst/>
          </a:prstGeom>
        </p:spPr>
        <p:txBody>
          <a:bodyPr>
            <a:spAutoFit/>
          </a:bodyPr>
          <a:lstStyle/>
          <a:p>
            <a:r>
              <a:rPr lang="en-US" sz="2400" dirty="0"/>
              <a:t>This is the cell’s outer membrane that separates the contents of the cell from its outside environment. It regulates what enters and exits the cell. It is made up of a lipid bilayer.</a:t>
            </a:r>
          </a:p>
        </p:txBody>
      </p:sp>
      <p:pic>
        <p:nvPicPr>
          <p:cNvPr id="7" name="Picture 6" descr="Plasma_Membrane_Qui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581400"/>
            <a:ext cx="4190999" cy="3143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1000"/>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381000"/>
            <a:ext cx="1905000" cy="707886"/>
          </a:xfrm>
          <a:prstGeom prst="rect">
            <a:avLst/>
          </a:prstGeom>
          <a:noFill/>
        </p:spPr>
        <p:txBody>
          <a:bodyPr wrap="square" rtlCol="0">
            <a:spAutoFit/>
          </a:bodyPr>
          <a:lstStyle/>
          <a:p>
            <a:r>
              <a:rPr lang="en-US" sz="4000" dirty="0"/>
              <a:t>Target</a:t>
            </a:r>
          </a:p>
        </p:txBody>
      </p:sp>
      <p:sp>
        <p:nvSpPr>
          <p:cNvPr id="6" name="TextBox 5"/>
          <p:cNvSpPr txBox="1"/>
          <p:nvPr/>
        </p:nvSpPr>
        <p:spPr>
          <a:xfrm>
            <a:off x="1066800" y="1143000"/>
            <a:ext cx="7250703" cy="523220"/>
          </a:xfrm>
          <a:prstGeom prst="rect">
            <a:avLst/>
          </a:prstGeom>
          <a:noFill/>
        </p:spPr>
        <p:txBody>
          <a:bodyPr wrap="none" rtlCol="0">
            <a:spAutoFit/>
          </a:bodyPr>
          <a:lstStyle/>
          <a:p>
            <a:r>
              <a:rPr lang="en-US" sz="2800" dirty="0"/>
              <a:t>I can compare parts of a cell to parts of a factory</a:t>
            </a:r>
          </a:p>
        </p:txBody>
      </p:sp>
      <p:pic>
        <p:nvPicPr>
          <p:cNvPr id="7" name="Picture 6" descr="Animal-Ce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191000"/>
            <a:ext cx="2534947" cy="2518122"/>
          </a:xfrm>
          <a:prstGeom prst="rect">
            <a:avLst/>
          </a:prstGeom>
        </p:spPr>
      </p:pic>
      <p:pic>
        <p:nvPicPr>
          <p:cNvPr id="8" name="Picture 7"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79606"/>
            <a:ext cx="3023434" cy="2449793"/>
          </a:xfrm>
          <a:prstGeom prst="rect">
            <a:avLst/>
          </a:prstGeom>
        </p:spPr>
      </p:pic>
      <p:cxnSp>
        <p:nvCxnSpPr>
          <p:cNvPr id="10" name="Straight Arrow Connector 9"/>
          <p:cNvCxnSpPr/>
          <p:nvPr/>
        </p:nvCxnSpPr>
        <p:spPr>
          <a:xfrm>
            <a:off x="4114800" y="5257800"/>
            <a:ext cx="1219200" cy="0"/>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00200" y="2362200"/>
            <a:ext cx="6781800" cy="646331"/>
          </a:xfrm>
          <a:prstGeom prst="rect">
            <a:avLst/>
          </a:prstGeom>
          <a:noFill/>
        </p:spPr>
        <p:txBody>
          <a:bodyPr wrap="square" rtlCol="0">
            <a:spAutoFit/>
          </a:bodyPr>
          <a:lstStyle/>
          <a:p>
            <a:r>
              <a:rPr lang="en-US" dirty="0"/>
              <a:t>Example: The </a:t>
            </a:r>
            <a:r>
              <a:rPr lang="en-US" dirty="0">
                <a:solidFill>
                  <a:srgbClr val="FF0000"/>
                </a:solidFill>
              </a:rPr>
              <a:t>cytoskeleton</a:t>
            </a:r>
            <a:r>
              <a:rPr lang="en-US" dirty="0"/>
              <a:t> is structural support of the cell, just like the </a:t>
            </a:r>
            <a:r>
              <a:rPr lang="en-US" dirty="0">
                <a:solidFill>
                  <a:srgbClr val="FFFF00"/>
                </a:solidFill>
              </a:rPr>
              <a:t>support beams </a:t>
            </a:r>
            <a:r>
              <a:rPr lang="en-US" dirty="0"/>
              <a:t>and </a:t>
            </a:r>
            <a:r>
              <a:rPr lang="en-US" dirty="0">
                <a:solidFill>
                  <a:srgbClr val="FFFF00"/>
                </a:solidFill>
              </a:rPr>
              <a:t>walls</a:t>
            </a:r>
            <a:r>
              <a:rPr lang="en-US" dirty="0"/>
              <a:t> of a factory.</a:t>
            </a:r>
          </a:p>
        </p:txBody>
      </p:sp>
      <p:sp>
        <p:nvSpPr>
          <p:cNvPr id="13" name="TextBox 12"/>
          <p:cNvSpPr txBox="1"/>
          <p:nvPr/>
        </p:nvSpPr>
        <p:spPr>
          <a:xfrm>
            <a:off x="6705600" y="3733800"/>
            <a:ext cx="1319990" cy="369332"/>
          </a:xfrm>
          <a:prstGeom prst="rect">
            <a:avLst/>
          </a:prstGeom>
          <a:noFill/>
        </p:spPr>
        <p:txBody>
          <a:bodyPr wrap="square" rtlCol="0">
            <a:spAutoFit/>
          </a:bodyPr>
          <a:lstStyle/>
          <a:p>
            <a:r>
              <a:rPr lang="en-US" dirty="0">
                <a:solidFill>
                  <a:srgbClr val="FFFF00"/>
                </a:solidFill>
              </a:rPr>
              <a:t>Factory</a:t>
            </a:r>
          </a:p>
        </p:txBody>
      </p:sp>
      <p:sp>
        <p:nvSpPr>
          <p:cNvPr id="14" name="TextBox 13"/>
          <p:cNvSpPr txBox="1"/>
          <p:nvPr/>
        </p:nvSpPr>
        <p:spPr>
          <a:xfrm>
            <a:off x="1905000" y="3810000"/>
            <a:ext cx="542637" cy="369332"/>
          </a:xfrm>
          <a:prstGeom prst="rect">
            <a:avLst/>
          </a:prstGeom>
          <a:noFill/>
        </p:spPr>
        <p:txBody>
          <a:bodyPr wrap="none" rtlCol="0">
            <a:spAutoFit/>
          </a:bodyPr>
          <a:lstStyle/>
          <a:p>
            <a:r>
              <a:rPr lang="en-US" dirty="0">
                <a:solidFill>
                  <a:srgbClr val="FF0000"/>
                </a:solidFill>
              </a:rPr>
              <a:t>Cell</a:t>
            </a:r>
          </a:p>
        </p:txBody>
      </p:sp>
    </p:spTree>
    <p:extLst>
      <p:ext uri="{BB962C8B-B14F-4D97-AF65-F5344CB8AC3E}">
        <p14:creationId xmlns:p14="http://schemas.microsoft.com/office/powerpoint/2010/main" val="15502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imal-Ce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52400"/>
            <a:ext cx="6553200" cy="6509705"/>
          </a:xfrm>
          <a:prstGeom prst="rect">
            <a:avLst/>
          </a:prstGeom>
        </p:spPr>
      </p:pic>
    </p:spTree>
    <p:extLst>
      <p:ext uri="{BB962C8B-B14F-4D97-AF65-F5344CB8AC3E}">
        <p14:creationId xmlns:p14="http://schemas.microsoft.com/office/powerpoint/2010/main" val="785816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Main Components of a Cell</a:t>
            </a:r>
          </a:p>
        </p:txBody>
      </p:sp>
      <p:sp>
        <p:nvSpPr>
          <p:cNvPr id="3" name="Content Placeholder 2"/>
          <p:cNvSpPr>
            <a:spLocks noGrp="1"/>
          </p:cNvSpPr>
          <p:nvPr>
            <p:ph idx="1"/>
          </p:nvPr>
        </p:nvSpPr>
        <p:spPr/>
        <p:txBody>
          <a:bodyPr>
            <a:normAutofit fontScale="62500" lnSpcReduction="20000"/>
          </a:bodyPr>
          <a:lstStyle/>
          <a:p>
            <a:r>
              <a:rPr lang="en-US" sz="3200" dirty="0"/>
              <a:t>Nucleus</a:t>
            </a:r>
          </a:p>
          <a:p>
            <a:r>
              <a:rPr lang="en-US" sz="3200" dirty="0"/>
              <a:t>Endoplasmic Reticulum</a:t>
            </a:r>
          </a:p>
          <a:p>
            <a:r>
              <a:rPr lang="en-US" sz="3200" dirty="0"/>
              <a:t>Ribosome</a:t>
            </a:r>
          </a:p>
          <a:p>
            <a:r>
              <a:rPr lang="en-US" sz="3200" dirty="0"/>
              <a:t>Golgi complex</a:t>
            </a:r>
          </a:p>
          <a:p>
            <a:r>
              <a:rPr lang="en-US" dirty="0"/>
              <a:t>Vesicles</a:t>
            </a:r>
            <a:endParaRPr lang="en-US" sz="3200" dirty="0"/>
          </a:p>
          <a:p>
            <a:r>
              <a:rPr lang="en-US" dirty="0"/>
              <a:t>Lysosomes/ Vacuoles</a:t>
            </a:r>
            <a:endParaRPr lang="en-US" sz="3200" dirty="0"/>
          </a:p>
          <a:p>
            <a:r>
              <a:rPr lang="en-US" sz="3200" dirty="0"/>
              <a:t>Mitochondria</a:t>
            </a:r>
            <a:endParaRPr lang="en-US" dirty="0"/>
          </a:p>
          <a:p>
            <a:r>
              <a:rPr lang="en-US" dirty="0"/>
              <a:t>Cytoplasm</a:t>
            </a:r>
          </a:p>
          <a:p>
            <a:r>
              <a:rPr lang="en-US" dirty="0"/>
              <a:t>Cell Membrane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a:t>Nucleus </a:t>
            </a:r>
          </a:p>
        </p:txBody>
      </p:sp>
      <p:sp>
        <p:nvSpPr>
          <p:cNvPr id="3" name="Content Placeholder 2"/>
          <p:cNvSpPr>
            <a:spLocks noGrp="1"/>
          </p:cNvSpPr>
          <p:nvPr>
            <p:ph idx="1"/>
          </p:nvPr>
        </p:nvSpPr>
        <p:spPr>
          <a:xfrm>
            <a:off x="457200" y="4648200"/>
            <a:ext cx="8229600" cy="1752600"/>
          </a:xfrm>
        </p:spPr>
        <p:txBody>
          <a:bodyPr>
            <a:normAutofit fontScale="92500" lnSpcReduction="20000"/>
          </a:bodyPr>
          <a:lstStyle/>
          <a:p>
            <a:pPr marL="0" indent="0">
              <a:buNone/>
            </a:pPr>
            <a:r>
              <a:rPr lang="en-US" sz="2800" dirty="0"/>
              <a:t>The nucleus is a membrane enclosed organelle that contains  the cell’s genetic material, or blueprints.  It controls cell activity.  </a:t>
            </a:r>
          </a:p>
        </p:txBody>
      </p:sp>
      <p:sp>
        <p:nvSpPr>
          <p:cNvPr id="4" name="TextBox 3"/>
          <p:cNvSpPr txBox="1"/>
          <p:nvPr/>
        </p:nvSpPr>
        <p:spPr>
          <a:xfrm>
            <a:off x="242579" y="1066800"/>
            <a:ext cx="8901421" cy="1815882"/>
          </a:xfrm>
          <a:prstGeom prst="rect">
            <a:avLst/>
          </a:prstGeom>
          <a:noFill/>
        </p:spPr>
        <p:txBody>
          <a:bodyPr wrap="square" rtlCol="0">
            <a:spAutoFit/>
          </a:bodyPr>
          <a:lstStyle/>
          <a:p>
            <a:r>
              <a:rPr lang="en-US" sz="2800" dirty="0"/>
              <a:t>Think of the nucleus as the CEO of a factory.</a:t>
            </a:r>
          </a:p>
          <a:p>
            <a:pPr lvl="1"/>
            <a:r>
              <a:rPr lang="en-US" sz="2800" dirty="0"/>
              <a:t>- Is responsible for controlling all aspects of the business from the main office.</a:t>
            </a:r>
          </a:p>
          <a:p>
            <a:pPr marL="342900" indent="-342900">
              <a:buFont typeface="Arial"/>
              <a:buChar char="•"/>
            </a:pPr>
            <a:endParaRPr lang="en-US" sz="2800" dirty="0"/>
          </a:p>
        </p:txBody>
      </p:sp>
      <p:pic>
        <p:nvPicPr>
          <p:cNvPr id="5" name="Picture 4"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438400"/>
            <a:ext cx="1568706" cy="1968726"/>
          </a:xfrm>
          <a:prstGeom prst="rect">
            <a:avLst/>
          </a:prstGeom>
        </p:spPr>
      </p:pic>
      <p:pic>
        <p:nvPicPr>
          <p:cNvPr id="6" name="Picture 5" descr="cell nucleu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33600"/>
            <a:ext cx="2737653" cy="2641515"/>
          </a:xfrm>
          <a:prstGeom prst="rect">
            <a:avLst/>
          </a:prstGeom>
        </p:spPr>
      </p:pic>
      <p:pic>
        <p:nvPicPr>
          <p:cNvPr id="7" name="Picture 6"/>
          <p:cNvPicPr>
            <a:picLocks noChangeAspect="1"/>
          </p:cNvPicPr>
          <p:nvPr/>
        </p:nvPicPr>
        <p:blipFill>
          <a:blip r:embed="rId4"/>
          <a:stretch>
            <a:fillRect/>
          </a:stretch>
        </p:blipFill>
        <p:spPr>
          <a:xfrm>
            <a:off x="2667000" y="2590800"/>
            <a:ext cx="2688167" cy="2095500"/>
          </a:xfrm>
          <a:prstGeom prst="rect">
            <a:avLst/>
          </a:prstGeom>
        </p:spPr>
      </p:pic>
    </p:spTree>
    <p:extLst>
      <p:ext uri="{BB962C8B-B14F-4D97-AF65-F5344CB8AC3E}">
        <p14:creationId xmlns:p14="http://schemas.microsoft.com/office/powerpoint/2010/main" val="12888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Endoplasmic Reticulum(ER)</a:t>
            </a:r>
          </a:p>
        </p:txBody>
      </p:sp>
      <p:sp>
        <p:nvSpPr>
          <p:cNvPr id="5" name="Rectangle 4"/>
          <p:cNvSpPr/>
          <p:nvPr/>
        </p:nvSpPr>
        <p:spPr>
          <a:xfrm>
            <a:off x="228600" y="1143000"/>
            <a:ext cx="5181600" cy="1569660"/>
          </a:xfrm>
          <a:prstGeom prst="rect">
            <a:avLst/>
          </a:prstGeom>
        </p:spPr>
        <p:txBody>
          <a:bodyPr wrap="square">
            <a:spAutoFit/>
          </a:bodyPr>
          <a:lstStyle/>
          <a:p>
            <a:r>
              <a:rPr lang="en-US" sz="2400" dirty="0"/>
              <a:t>A membrane network within the cytoplasm of cells involved in the synthesis, modification, and transport of proteins.  </a:t>
            </a:r>
          </a:p>
        </p:txBody>
      </p:sp>
      <p:pic>
        <p:nvPicPr>
          <p:cNvPr id="6" name="Picture 5" descr="assembly_line_blocks_300_wht_463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4572000"/>
            <a:ext cx="3124200" cy="2155698"/>
          </a:xfrm>
          <a:prstGeom prst="rect">
            <a:avLst/>
          </a:prstGeom>
        </p:spPr>
      </p:pic>
      <p:sp>
        <p:nvSpPr>
          <p:cNvPr id="7" name="TextBox 6"/>
          <p:cNvSpPr txBox="1"/>
          <p:nvPr/>
        </p:nvSpPr>
        <p:spPr>
          <a:xfrm>
            <a:off x="152400" y="4724400"/>
            <a:ext cx="4934752" cy="1569660"/>
          </a:xfrm>
          <a:prstGeom prst="rect">
            <a:avLst/>
          </a:prstGeom>
          <a:noFill/>
        </p:spPr>
        <p:txBody>
          <a:bodyPr wrap="square" rtlCol="0">
            <a:spAutoFit/>
          </a:bodyPr>
          <a:lstStyle/>
          <a:p>
            <a:r>
              <a:rPr lang="en-US" sz="2400" dirty="0"/>
              <a:t>This is like the assembly line of a factory.  A network of moving belts, and assembly workers that put together their product</a:t>
            </a:r>
          </a:p>
        </p:txBody>
      </p:sp>
      <p:pic>
        <p:nvPicPr>
          <p:cNvPr id="8" name="Picture 7" descr="endoplasmicreticulumfigur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203593"/>
            <a:ext cx="3657600" cy="26021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Ribosome</a:t>
            </a:r>
          </a:p>
        </p:txBody>
      </p:sp>
      <p:sp>
        <p:nvSpPr>
          <p:cNvPr id="3" name="Content Placeholder 2"/>
          <p:cNvSpPr>
            <a:spLocks noGrp="1"/>
          </p:cNvSpPr>
          <p:nvPr>
            <p:ph idx="1"/>
          </p:nvPr>
        </p:nvSpPr>
        <p:spPr>
          <a:xfrm>
            <a:off x="304800" y="4953000"/>
            <a:ext cx="8229600" cy="1676401"/>
          </a:xfrm>
        </p:spPr>
        <p:txBody>
          <a:bodyPr>
            <a:normAutofit/>
          </a:bodyPr>
          <a:lstStyle/>
          <a:p>
            <a:pPr marL="0" indent="0">
              <a:buNone/>
            </a:pPr>
            <a:r>
              <a:rPr lang="en-US" sz="2400" dirty="0"/>
              <a:t>Small particles attached to Endoplasmic Reticulum that builds proteins.</a:t>
            </a:r>
          </a:p>
        </p:txBody>
      </p:sp>
      <p:sp>
        <p:nvSpPr>
          <p:cNvPr id="4" name="TextBox 3"/>
          <p:cNvSpPr txBox="1"/>
          <p:nvPr/>
        </p:nvSpPr>
        <p:spPr>
          <a:xfrm>
            <a:off x="381000" y="1600200"/>
            <a:ext cx="7800783" cy="461665"/>
          </a:xfrm>
          <a:prstGeom prst="rect">
            <a:avLst/>
          </a:prstGeom>
          <a:noFill/>
        </p:spPr>
        <p:txBody>
          <a:bodyPr wrap="none" rtlCol="0">
            <a:spAutoFit/>
          </a:bodyPr>
          <a:lstStyle/>
          <a:p>
            <a:r>
              <a:rPr lang="en-US" sz="2400" dirty="0"/>
              <a:t>Products are assembled by the workers at the assembly line.  </a:t>
            </a:r>
          </a:p>
        </p:txBody>
      </p:sp>
      <p:pic>
        <p:nvPicPr>
          <p:cNvPr id="8" name="Picture 7" descr="ribosom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0"/>
            <a:ext cx="3886200" cy="2914650"/>
          </a:xfrm>
          <a:prstGeom prst="rect">
            <a:avLst/>
          </a:prstGeom>
        </p:spPr>
      </p:pic>
      <p:pic>
        <p:nvPicPr>
          <p:cNvPr id="9" name="Picture 8" descr="sample-resume-assembly-workerafp-getty-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900" y="2362199"/>
            <a:ext cx="3291237" cy="2886853"/>
          </a:xfrm>
          <a:prstGeom prst="rect">
            <a:avLst/>
          </a:prstGeom>
        </p:spPr>
      </p:pic>
    </p:spTree>
    <p:extLst>
      <p:ext uri="{BB962C8B-B14F-4D97-AF65-F5344CB8AC3E}">
        <p14:creationId xmlns:p14="http://schemas.microsoft.com/office/powerpoint/2010/main" val="15313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Golgi Apparatus</a:t>
            </a:r>
          </a:p>
        </p:txBody>
      </p:sp>
      <p:sp>
        <p:nvSpPr>
          <p:cNvPr id="3" name="Content Placeholder 2"/>
          <p:cNvSpPr>
            <a:spLocks noGrp="1"/>
          </p:cNvSpPr>
          <p:nvPr>
            <p:ph idx="1"/>
          </p:nvPr>
        </p:nvSpPr>
        <p:spPr>
          <a:xfrm>
            <a:off x="609600" y="4953000"/>
            <a:ext cx="8229600" cy="1447801"/>
          </a:xfrm>
        </p:spPr>
        <p:txBody>
          <a:bodyPr>
            <a:normAutofit fontScale="70000" lnSpcReduction="20000"/>
          </a:bodyPr>
          <a:lstStyle/>
          <a:p>
            <a:pPr marL="0" indent="0">
              <a:buNone/>
            </a:pPr>
            <a:r>
              <a:rPr lang="en-US" sz="2400" dirty="0"/>
              <a:t>A complex system that synthesizes, packages, and transports proteins or lipids out of the cell.  It is important to not confuse the Golgi Apparatus and the ER.  Golgi Apparatus gathers smaller parts of a protein to combine them into a functional structure. </a:t>
            </a:r>
          </a:p>
        </p:txBody>
      </p:sp>
      <p:sp>
        <p:nvSpPr>
          <p:cNvPr id="6" name="TextBox 5"/>
          <p:cNvSpPr txBox="1"/>
          <p:nvPr/>
        </p:nvSpPr>
        <p:spPr>
          <a:xfrm>
            <a:off x="762000" y="1371600"/>
            <a:ext cx="7328298" cy="369332"/>
          </a:xfrm>
          <a:prstGeom prst="rect">
            <a:avLst/>
          </a:prstGeom>
          <a:noFill/>
        </p:spPr>
        <p:txBody>
          <a:bodyPr wrap="none" rtlCol="0">
            <a:spAutoFit/>
          </a:bodyPr>
          <a:lstStyle/>
          <a:p>
            <a:r>
              <a:rPr lang="en-US" dirty="0"/>
              <a:t>Once all the products are made they are ready to be packaged and shipped.  </a:t>
            </a:r>
          </a:p>
        </p:txBody>
      </p:sp>
      <p:pic>
        <p:nvPicPr>
          <p:cNvPr id="7" name="Picture 6" descr="000_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133600"/>
            <a:ext cx="4343400" cy="2533650"/>
          </a:xfrm>
          <a:prstGeom prst="rect">
            <a:avLst/>
          </a:prstGeom>
        </p:spPr>
      </p:pic>
      <p:pic>
        <p:nvPicPr>
          <p:cNvPr id="8" name="Picture 7"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12" y="1986227"/>
            <a:ext cx="3060700" cy="2654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Lysosome &amp; Vacuoles</a:t>
            </a:r>
          </a:p>
        </p:txBody>
      </p:sp>
      <p:sp>
        <p:nvSpPr>
          <p:cNvPr id="3" name="Content Placeholder 2"/>
          <p:cNvSpPr>
            <a:spLocks noGrp="1"/>
          </p:cNvSpPr>
          <p:nvPr>
            <p:ph idx="1"/>
          </p:nvPr>
        </p:nvSpPr>
        <p:spPr>
          <a:xfrm>
            <a:off x="381000" y="1295400"/>
            <a:ext cx="8229600" cy="1905000"/>
          </a:xfrm>
        </p:spPr>
        <p:txBody>
          <a:bodyPr>
            <a:normAutofit fontScale="85000" lnSpcReduction="20000"/>
          </a:bodyPr>
          <a:lstStyle/>
          <a:p>
            <a:pPr marL="0" indent="0">
              <a:buNone/>
            </a:pPr>
            <a:r>
              <a:rPr lang="en-US" sz="2400" dirty="0"/>
              <a:t>Membrane-bound sacs for storage, digestion, and waste removal.  Don’t confuse these with vesicles.  </a:t>
            </a:r>
          </a:p>
          <a:p>
            <a:pPr marL="0" indent="0">
              <a:buNone/>
            </a:pPr>
            <a:r>
              <a:rPr lang="en-US" sz="2400" dirty="0"/>
              <a:t>Lysosomes primary responsibility is waste removal</a:t>
            </a:r>
          </a:p>
          <a:p>
            <a:pPr marL="0" indent="0">
              <a:buNone/>
            </a:pPr>
            <a:r>
              <a:rPr lang="en-US" sz="2400" dirty="0"/>
              <a:t>Vacuoles primary responsibility is  H2O/ nutrient storage</a:t>
            </a:r>
          </a:p>
        </p:txBody>
      </p:sp>
      <p:sp>
        <p:nvSpPr>
          <p:cNvPr id="4" name="TextBox 3"/>
          <p:cNvSpPr txBox="1"/>
          <p:nvPr/>
        </p:nvSpPr>
        <p:spPr>
          <a:xfrm>
            <a:off x="152400" y="5791200"/>
            <a:ext cx="8424333" cy="1154162"/>
          </a:xfrm>
          <a:prstGeom prst="rect">
            <a:avLst/>
          </a:prstGeom>
          <a:noFill/>
        </p:spPr>
        <p:txBody>
          <a:bodyPr wrap="square" rtlCol="0">
            <a:spAutoFit/>
          </a:bodyPr>
          <a:lstStyle/>
          <a:p>
            <a:r>
              <a:rPr lang="en-US" sz="2300" dirty="0"/>
              <a:t>After a long days work, the maintenance crew and the janitors come and clean up the factory and put materials into the warehouse for storage. </a:t>
            </a:r>
          </a:p>
        </p:txBody>
      </p:sp>
      <p:pic>
        <p:nvPicPr>
          <p:cNvPr id="5" name="Picture 4" descr="imgr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3124200"/>
            <a:ext cx="2417753" cy="2240844"/>
          </a:xfrm>
          <a:prstGeom prst="rect">
            <a:avLst/>
          </a:prstGeom>
        </p:spPr>
      </p:pic>
      <p:pic>
        <p:nvPicPr>
          <p:cNvPr id="6" name="Picture 5"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352800"/>
            <a:ext cx="1752600" cy="2348846"/>
          </a:xfrm>
          <a:prstGeom prst="rect">
            <a:avLst/>
          </a:prstGeom>
        </p:spPr>
      </p:pic>
      <p:pic>
        <p:nvPicPr>
          <p:cNvPr id="7" name="Picture 6" descr="image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276600"/>
            <a:ext cx="2590800" cy="2535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1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Quarter xmlns="aefd08a7-7119-4c08-9ecb-c75cd68d1e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C3EDCDFCAE84FA5118575A4E8E786" ma:contentTypeVersion="5" ma:contentTypeDescription="Create a new document." ma:contentTypeScope="" ma:versionID="8ad6c73568e08b93d91ee595327b5e02">
  <xsd:schema xmlns:xsd="http://www.w3.org/2001/XMLSchema" xmlns:xs="http://www.w3.org/2001/XMLSchema" xmlns:p="http://schemas.microsoft.com/office/2006/metadata/properties" xmlns:ns2="aefd08a7-7119-4c08-9ecb-c75cd68d1eba" xmlns:ns3="800b8691-4872-426e-b305-a9603e7ebc9b" targetNamespace="http://schemas.microsoft.com/office/2006/metadata/properties" ma:root="true" ma:fieldsID="7755bf84450bb98c44334af3a255e453" ns2:_="" ns3:_="">
    <xsd:import namespace="aefd08a7-7119-4c08-9ecb-c75cd68d1eba"/>
    <xsd:import namespace="800b8691-4872-426e-b305-a9603e7ebc9b"/>
    <xsd:element name="properties">
      <xsd:complexType>
        <xsd:sequence>
          <xsd:element name="documentManagement">
            <xsd:complexType>
              <xsd:all>
                <xsd:element ref="ns2:Quarter"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d08a7-7119-4c08-9ecb-c75cd68d1eba" elementFormDefault="qualified">
    <xsd:import namespace="http://schemas.microsoft.com/office/2006/documentManagement/types"/>
    <xsd:import namespace="http://schemas.microsoft.com/office/infopath/2007/PartnerControls"/>
    <xsd:element name="Quarter" ma:index="8" nillable="true" ma:displayName="Quarter" ma:internalName="Quarter">
      <xsd:simpleType>
        <xsd:union memberTypes="dms:Text">
          <xsd:simpleType>
            <xsd:restriction base="dms:Choice">
              <xsd:enumeration value="Quarter 1"/>
              <xsd:enumeration value="Quarter 2"/>
              <xsd:enumeration value="Quarter 3"/>
              <xsd:enumeration value="Quarter 4"/>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0b8691-4872-426e-b305-a9603e7ebc9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6D9D48-1117-4AD1-8367-724891F34627}">
  <ds:schemaRefs>
    <ds:schemaRef ds:uri="http://schemas.microsoft.com/office/2006/metadata/properties"/>
    <ds:schemaRef ds:uri="http://schemas.microsoft.com/office/infopath/2007/PartnerControls"/>
    <ds:schemaRef ds:uri="aefd08a7-7119-4c08-9ecb-c75cd68d1eba"/>
  </ds:schemaRefs>
</ds:datastoreItem>
</file>

<file path=customXml/itemProps2.xml><?xml version="1.0" encoding="utf-8"?>
<ds:datastoreItem xmlns:ds="http://schemas.openxmlformats.org/officeDocument/2006/customXml" ds:itemID="{D9C1EC2D-8C68-4407-A176-B32C700BF8A0}">
  <ds:schemaRefs>
    <ds:schemaRef ds:uri="http://schemas.microsoft.com/sharepoint/v3/contenttype/forms"/>
  </ds:schemaRefs>
</ds:datastoreItem>
</file>

<file path=customXml/itemProps3.xml><?xml version="1.0" encoding="utf-8"?>
<ds:datastoreItem xmlns:ds="http://schemas.openxmlformats.org/officeDocument/2006/customXml" ds:itemID="{D733F054-7B26-4F6E-99ED-89A31960A3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d08a7-7119-4c08-9ecb-c75cd68d1eba"/>
    <ds:schemaRef ds:uri="800b8691-4872-426e-b305-a9603e7eb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Twilight.thmx</Template>
  <TotalTime>719</TotalTime>
  <Words>450</Words>
  <Application>Microsoft Office PowerPoint</Application>
  <PresentationFormat>On-screen Show (4:3)</PresentationFormat>
  <Paragraphs>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Twilight</vt:lpstr>
      <vt:lpstr>PowerPoint Presentation</vt:lpstr>
      <vt:lpstr>PowerPoint Presentation</vt:lpstr>
      <vt:lpstr>PowerPoint Presentation</vt:lpstr>
      <vt:lpstr>Main Components of a Cell</vt:lpstr>
      <vt:lpstr>Nucleus </vt:lpstr>
      <vt:lpstr>Endoplasmic Reticulum(ER)</vt:lpstr>
      <vt:lpstr>Ribosome</vt:lpstr>
      <vt:lpstr>Golgi Apparatus</vt:lpstr>
      <vt:lpstr>Lysosome &amp; Vacuoles</vt:lpstr>
      <vt:lpstr>Mitochondria</vt:lpstr>
      <vt:lpstr>Cytoplasm</vt:lpstr>
      <vt:lpstr>Cell Membrane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Cell:</dc:title>
  <dc:creator>Staci</dc:creator>
  <cp:lastModifiedBy>bmunoz</cp:lastModifiedBy>
  <cp:revision>40</cp:revision>
  <dcterms:created xsi:type="dcterms:W3CDTF">2013-03-14T17:53:00Z</dcterms:created>
  <dcterms:modified xsi:type="dcterms:W3CDTF">2018-08-31T05:38:34Z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0x010100BA1C3EDCDFCAE84FA5118575A4E8E786</vt:lpwstr>
  </property>
</Properties>
</file>